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arlow Condensed Heavy" charset="1" panose="00000A06000000000000"/>
      <p:regular r:id="rId28"/>
    </p:embeddedFont>
    <p:embeddedFont>
      <p:font typeface="Akzidenz-Grotesk Heavy" charset="1" panose="02000503050000020004"/>
      <p:regular r:id="rId29"/>
    </p:embeddedFont>
    <p:embeddedFont>
      <p:font typeface="Aileron Bold" charset="1" panose="00000800000000000000"/>
      <p:regular r:id="rId30"/>
    </p:embeddedFont>
    <p:embeddedFont>
      <p:font typeface="Aileron" charset="1" panose="00000500000000000000"/>
      <p:regular r:id="rId31"/>
    </p:embeddedFont>
    <p:embeddedFont>
      <p:font typeface="Aileron Heavy" charset="1" panose="00000A00000000000000"/>
      <p:regular r:id="rId32"/>
    </p:embeddedFont>
    <p:embeddedFont>
      <p:font typeface="Akzidenz-Grotesk Bold" charset="1" panose="02000803050000020004"/>
      <p:regular r:id="rId33"/>
    </p:embeddedFont>
    <p:embeddedFont>
      <p:font typeface="Akzidenz-Grotesk" charset="1" panose="020005030300000200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8615" y="3307946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0" y="621030"/>
                  </a:moveTo>
                  <a:cubicBezTo>
                    <a:pt x="0" y="963930"/>
                    <a:pt x="278130" y="1242060"/>
                    <a:pt x="621030" y="1242060"/>
                  </a:cubicBezTo>
                  <a:lnTo>
                    <a:pt x="1744980" y="1242060"/>
                  </a:lnTo>
                  <a:cubicBezTo>
                    <a:pt x="1770380" y="1242060"/>
                    <a:pt x="1790700" y="1263650"/>
                    <a:pt x="1790700" y="1289050"/>
                  </a:cubicBezTo>
                  <a:cubicBezTo>
                    <a:pt x="1790700" y="1380490"/>
                    <a:pt x="1811020" y="1466850"/>
                    <a:pt x="1845310" y="1545590"/>
                  </a:cubicBezTo>
                  <a:cubicBezTo>
                    <a:pt x="1866900" y="1592580"/>
                    <a:pt x="1832610" y="1645920"/>
                    <a:pt x="1780540" y="1645920"/>
                  </a:cubicBezTo>
                  <a:cubicBezTo>
                    <a:pt x="1437640" y="1645920"/>
                    <a:pt x="1159510" y="1924050"/>
                    <a:pt x="1159510" y="2266950"/>
                  </a:cubicBezTo>
                  <a:cubicBezTo>
                    <a:pt x="1159510" y="2609850"/>
                    <a:pt x="1437640" y="2887980"/>
                    <a:pt x="1780540" y="2887980"/>
                  </a:cubicBezTo>
                  <a:lnTo>
                    <a:pt x="4121150" y="2887980"/>
                  </a:lnTo>
                  <a:cubicBezTo>
                    <a:pt x="4464050" y="2887980"/>
                    <a:pt x="4742180" y="2609850"/>
                    <a:pt x="4742180" y="2266950"/>
                  </a:cubicBezTo>
                  <a:cubicBezTo>
                    <a:pt x="4742180" y="2175510"/>
                    <a:pt x="4721860" y="2089150"/>
                    <a:pt x="4687570" y="2010410"/>
                  </a:cubicBezTo>
                  <a:cubicBezTo>
                    <a:pt x="4665980" y="1963420"/>
                    <a:pt x="4700270" y="1910080"/>
                    <a:pt x="4752340" y="1910080"/>
                  </a:cubicBezTo>
                  <a:cubicBezTo>
                    <a:pt x="5095240" y="1910080"/>
                    <a:pt x="5373370" y="1631950"/>
                    <a:pt x="5373370" y="1289050"/>
                  </a:cubicBezTo>
                  <a:cubicBezTo>
                    <a:pt x="5373370" y="946150"/>
                    <a:pt x="5095240" y="668020"/>
                    <a:pt x="4752340" y="668020"/>
                  </a:cubicBezTo>
                  <a:lnTo>
                    <a:pt x="3628390" y="668020"/>
                  </a:lnTo>
                  <a:cubicBezTo>
                    <a:pt x="3602990" y="668020"/>
                    <a:pt x="3582670" y="647700"/>
                    <a:pt x="3582670" y="622300"/>
                  </a:cubicBezTo>
                  <a:lnTo>
                    <a:pt x="3582670" y="621030"/>
                  </a:lnTo>
                  <a:cubicBezTo>
                    <a:pt x="3582670" y="278130"/>
                    <a:pt x="3304540" y="0"/>
                    <a:pt x="2961640" y="0"/>
                  </a:cubicBezTo>
                  <a:lnTo>
                    <a:pt x="622300" y="0"/>
                  </a:lnTo>
                  <a:cubicBezTo>
                    <a:pt x="278130" y="0"/>
                    <a:pt x="0" y="278130"/>
                    <a:pt x="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25821" r="0" b="-137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09768" y="3028963"/>
            <a:ext cx="10570925" cy="484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BÁO CÁO BÀI TẬP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TUẦN 3</a:t>
            </a:r>
          </a:p>
          <a:p>
            <a:pPr algn="l">
              <a:lnSpc>
                <a:spcPts val="12564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0908" y="1009333"/>
            <a:ext cx="3076459" cy="3076459"/>
          </a:xfrm>
          <a:custGeom>
            <a:avLst/>
            <a:gdLst/>
            <a:ahLst/>
            <a:cxnLst/>
            <a:rect r="r" b="b" t="t" l="l"/>
            <a:pathLst>
              <a:path h="3076459" w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93572" y="3841731"/>
            <a:ext cx="5650143" cy="6425902"/>
            <a:chOff x="0" y="0"/>
            <a:chExt cx="1488104" cy="1692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692419"/>
            </a:xfrm>
            <a:custGeom>
              <a:avLst/>
              <a:gdLst/>
              <a:ahLst/>
              <a:cxnLst/>
              <a:rect r="r" b="b" t="t" l="l"/>
              <a:pathLst>
                <a:path h="1692419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78918" y="1009333"/>
            <a:ext cx="5664797" cy="56647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1738" r="0" b="-1204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125766" y="3080087"/>
            <a:ext cx="1291547" cy="1291547"/>
          </a:xfrm>
          <a:custGeom>
            <a:avLst/>
            <a:gdLst/>
            <a:ahLst/>
            <a:cxnLst/>
            <a:rect r="r" b="b" t="t" l="l"/>
            <a:pathLst>
              <a:path h="1291547" w="1291547">
                <a:moveTo>
                  <a:pt x="0" y="0"/>
                </a:moveTo>
                <a:lnTo>
                  <a:pt x="1291548" y="0"/>
                </a:lnTo>
                <a:lnTo>
                  <a:pt x="1291548" y="1291548"/>
                </a:lnTo>
                <a:lnTo>
                  <a:pt x="0" y="1291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06651" y="1189390"/>
            <a:ext cx="7396896" cy="5599039"/>
          </a:xfrm>
          <a:custGeom>
            <a:avLst/>
            <a:gdLst/>
            <a:ahLst/>
            <a:cxnLst/>
            <a:rect r="r" b="b" t="t" l="l"/>
            <a:pathLst>
              <a:path h="5599039" w="7396896">
                <a:moveTo>
                  <a:pt x="0" y="0"/>
                </a:moveTo>
                <a:lnTo>
                  <a:pt x="7396896" y="0"/>
                </a:lnTo>
                <a:lnTo>
                  <a:pt x="7396896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6651" y="124590"/>
            <a:ext cx="10947765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1"/>
              </a:lnSpc>
              <a:spcBef>
                <a:spcPct val="0"/>
              </a:spcBef>
            </a:pPr>
            <a:r>
              <a:rPr lang="en-US" b="true" sz="53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Biể</a:t>
            </a:r>
            <a:r>
              <a:rPr lang="en-US" b="true" sz="5300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u đồ so sánh (10×10)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06651" y="6807480"/>
            <a:ext cx="13724228" cy="3254769"/>
            <a:chOff x="0" y="0"/>
            <a:chExt cx="3614611" cy="8572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4612" cy="857223"/>
            </a:xfrm>
            <a:custGeom>
              <a:avLst/>
              <a:gdLst/>
              <a:ahLst/>
              <a:cxnLst/>
              <a:rect r="r" b="b" t="t" l="l"/>
              <a:pathLst>
                <a:path h="857223" w="3614612">
                  <a:moveTo>
                    <a:pt x="28769" y="0"/>
                  </a:moveTo>
                  <a:lnTo>
                    <a:pt x="3585842" y="0"/>
                  </a:lnTo>
                  <a:cubicBezTo>
                    <a:pt x="3593472" y="0"/>
                    <a:pt x="3600790" y="3031"/>
                    <a:pt x="3606185" y="8426"/>
                  </a:cubicBezTo>
                  <a:cubicBezTo>
                    <a:pt x="3611580" y="13822"/>
                    <a:pt x="3614612" y="21139"/>
                    <a:pt x="3614612" y="28769"/>
                  </a:cubicBezTo>
                  <a:lnTo>
                    <a:pt x="3614612" y="828454"/>
                  </a:lnTo>
                  <a:cubicBezTo>
                    <a:pt x="3614612" y="836084"/>
                    <a:pt x="3611580" y="843402"/>
                    <a:pt x="3606185" y="848797"/>
                  </a:cubicBezTo>
                  <a:cubicBezTo>
                    <a:pt x="3600790" y="854192"/>
                    <a:pt x="3593472" y="857223"/>
                    <a:pt x="3585842" y="857223"/>
                  </a:cubicBezTo>
                  <a:lnTo>
                    <a:pt x="28769" y="857223"/>
                  </a:lnTo>
                  <a:cubicBezTo>
                    <a:pt x="21139" y="857223"/>
                    <a:pt x="13822" y="854192"/>
                    <a:pt x="8426" y="848797"/>
                  </a:cubicBezTo>
                  <a:cubicBezTo>
                    <a:pt x="3031" y="843402"/>
                    <a:pt x="0" y="836084"/>
                    <a:pt x="0" y="828454"/>
                  </a:cubicBezTo>
                  <a:lnTo>
                    <a:pt x="0" y="28769"/>
                  </a:lnTo>
                  <a:cubicBezTo>
                    <a:pt x="0" y="21139"/>
                    <a:pt x="3031" y="13822"/>
                    <a:pt x="8426" y="8426"/>
                  </a:cubicBezTo>
                  <a:cubicBezTo>
                    <a:pt x="13822" y="3031"/>
                    <a:pt x="21139" y="0"/>
                    <a:pt x="2876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614611" cy="91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Model-based Reflex Agent: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→ Làm sạch được 8 ô, còn 13 ô bẩn → hiệu quả nhất, giữ môi trường sạch ổn định hơn.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Simple Reflex Agent: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→ Làm sạch được 8 ô, còn 13 ô bẩn, nhưng thiếu khả năng ghi nhớ trạng thái trước đó.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Randomized Agent: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→ Hiệu suất thấp nhất, chỉ làm sạch 3 ô, để lại 18 ô bẩn.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2728" y="-2525272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5072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25072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4634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23982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9" y="0"/>
                </a:lnTo>
                <a:lnTo>
                  <a:pt x="600039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89149" y="1149374"/>
            <a:ext cx="970097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863861" y="750039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9149" y="2358980"/>
            <a:ext cx="12975362" cy="727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b="true" sz="24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Tổng quan: đánh giá hiệu suất của 3 agent khi môi trường thay đổi.</a:t>
            </a:r>
          </a:p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b="true" sz="24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1) Phòng chữ nhật với kích thước không biết trước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Randomized: không phù hợp — di chuyển ngẫu nhiên → tốn nhiều bước, hiệu suất thấp.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Simple Reflex: tốt hơn, nhưng không biết biên nên có thể lặp lại vùng đã quét.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Model-based (zig-zag): cần biết hoặc ước lượng kích thước để lập kế hoạch; nếu không biết trước vẫn có thể quét theo zig-zag từ vị trí hiện tại nhưng khó đảm bảo phủ hết.</a:t>
            </a:r>
          </a:p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b="true" sz="24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2) Khu vực có hình dạng không đều (hành lang, nối 2 phòng)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Randomized: dễ bỏ sót khu vực hẹp/hành lang.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Simple Reflex: có thể lặp lại trong hành lang, dễ bỏ sót ngóc ngách.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Model-based: nếu agent lưu visited + plan, dễ bao phủ hơn; cần tránh giả định lưới chữ nhật khi tạo plan.</a:t>
            </a:r>
          </a:p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b="true" sz="241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3) Phòng có chướng ngại (ô không đi qua được)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Randomized: có thể va chướng ngại nhiều lần → giảm hiệu quả.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Simple Reflex: tránh tường bằng bumpers → vẫn làm việc nhưng có thể bị kẹt ở góc phức tạp.</a:t>
            </a:r>
          </a:p>
          <a:p>
            <a:pPr algn="l" marL="521991" indent="-260996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Model-based: cần cập nhật bản đồ nội bộ (mark obstacles) và sinh lại plan; mạnh nhất nếu có khả năng mapping/đường dẫn qua các ô hợp lệ.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8947" y="2506660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04875"/>
            <a:ext cx="11845222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Sai số cảm biến &amp; Biện pháp giảm thiểu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82653"/>
            <a:ext cx="15750442" cy="85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5"/>
              </a:lnSpc>
            </a:pPr>
            <a:r>
              <a:rPr lang="en-US" sz="23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Cảm biến ‘dirt’ sai 10% (báo sạch khi thực ra bẩn hoặc ngược lại)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Hiệu ứng: có thể bỏ sót ô bẩn (false clean) hoặc hút lại ô sạch (lãng phí).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Randomized / Simple Reflex: dễ bị ảnh hưởng lớn do không có bộ nhớ/kiểm tra lại.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Model-based: có thể giảm tác động bằng cách đánh dấu visited + kiểm tra chéo (re-check) trước khi gỡ ô khỏi danh sách cần quét.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Biệ</a:t>
            </a: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n pháp: kiểm tra lại (double-check) khi cảm biến báo sạch; hút lại nếu còn nghi ngờ; trung bình nhiều lần (vote) trước khi tin tưởng.</a:t>
            </a:r>
          </a:p>
          <a:p>
            <a:pPr algn="just">
              <a:lnSpc>
                <a:spcPts val="3225"/>
              </a:lnSpc>
            </a:pPr>
            <a:r>
              <a:rPr lang="en-US" sz="23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5) Bumper sai 10% (không báo tường khi có tường)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Hiệu ứng: agent có thể cố gắng di chuyển vào ô tường (hành vi không xác định) hoặc vượt qua ranh giới.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Randomized / Simple Reflex: có thể gây kẹt hoặc mất hướng; Model-based vẫn dễ bị lỗi nếu tin hoàn toàn bumper.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Biệ</a:t>
            </a: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n pháp:</a:t>
            </a:r>
          </a:p>
          <a:p>
            <a:pPr algn="just" marL="994903" indent="-331634" lvl="2">
              <a:lnSpc>
                <a:spcPts val="3225"/>
              </a:lnSpc>
              <a:buFont typeface="Arial"/>
              <a:buChar char="⚬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Kết hợp thông tin (odometry + bumpers) — nếu hành động di chuyển thất bại (vị trí không đổi) thì gắn nhãn ô đó là chướng ngại.</a:t>
            </a:r>
          </a:p>
          <a:p>
            <a:pPr algn="just" marL="994903" indent="-331634" lvl="2">
              <a:lnSpc>
                <a:spcPts val="3225"/>
              </a:lnSpc>
              <a:buFont typeface="Arial"/>
              <a:buChar char="⚬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Lưu lịch sử va chạm; nếu cùng vị trí nhiều lần báo không di chuyển, đánh dấu là tường.</a:t>
            </a:r>
          </a:p>
          <a:p>
            <a:pPr algn="just" marL="994903" indent="-331634" lvl="2">
              <a:lnSpc>
                <a:spcPts val="3225"/>
              </a:lnSpc>
              <a:buFont typeface="Arial"/>
              <a:buChar char="⚬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Thêm thời gian chờ và thử hướng khác khi nghi ngờ.</a:t>
            </a:r>
          </a:p>
          <a:p>
            <a:pPr algn="just">
              <a:lnSpc>
                <a:spcPts val="3225"/>
              </a:lnSpc>
            </a:pPr>
            <a:r>
              <a:rPr lang="en-US" sz="23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Kết luận &amp; khuyến nghị ngắn: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Model-based agent là nền tảng tốt nhất cho môi trường phức tạp vì có state và plan.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Để tăng độ bền: ghi nhớ visited, cập nhật bản đồ (map) động, re-check sensor khi cần, và tự sửa lỗi (fall-back strategies).</a:t>
            </a:r>
          </a:p>
          <a:p>
            <a:pPr algn="just" marL="497451" indent="-248726" lvl="1">
              <a:lnSpc>
                <a:spcPts val="3225"/>
              </a:lnSpc>
              <a:buFont typeface="Arial"/>
              <a:buChar char="•"/>
            </a:pPr>
            <a:r>
              <a:rPr lang="en-US" sz="23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Với cảm biến nhiễu, áp dụng kiểm tra lặp / voting và kết hợp nhiều nguồn percept để giảm sai lệch.</a:t>
            </a:r>
          </a:p>
          <a:p>
            <a:pPr algn="just">
              <a:lnSpc>
                <a:spcPts val="322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8327" y="3407708"/>
            <a:ext cx="9700973" cy="204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lab02_02_search: (maze.ipynb)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9950" y="2410897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94366" y="6175960"/>
            <a:ext cx="8730068" cy="3510110"/>
            <a:chOff x="0" y="0"/>
            <a:chExt cx="1352516" cy="543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-3932" t="-47325" r="-12690" b="-4701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9950" y="1573103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70385" y="657225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547781" y="2931228"/>
          <a:ext cx="11027821" cy="6638925"/>
        </p:xfrm>
        <a:graphic>
          <a:graphicData uri="http://schemas.openxmlformats.org/drawingml/2006/table">
            <a:tbl>
              <a:tblPr/>
              <a:tblGrid>
                <a:gridCol w="3651164"/>
                <a:gridCol w="7376657"/>
              </a:tblGrid>
              <a:tr h="7951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Thành phần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1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Initial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Vị trí ban đầu của tác tử trong mê cung, ký hiệu S = (r₀, c₀)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{Up, Down, Left, Right} — chỉ thực hiện nếu ô kế tiếp không phải tường (#) và nằm trong biên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2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Transition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Thực hiện hành động a tại trạng thái (r, c) → trạng thái mới:  Up → (r-1, c); Down → (r+1, c); Left → (r, c-1); Right → (r, c+1)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Goal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đích G = (r_g, c_g) — thuật toán dừng khi agent đến được 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Path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Mỗi bước di chuyển có chi phí = 1.  Tổng chi phí:  ,  với  n là số bước đi từ S đến 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547781" y="1230199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7781" y="2115623"/>
            <a:ext cx="6768487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Các thành phần của bài toán tìm kiếm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4495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482020" y="3941266"/>
          <a:ext cx="14350400" cy="4735936"/>
        </p:xfrm>
        <a:graphic>
          <a:graphicData uri="http://schemas.openxmlformats.org/drawingml/2006/table">
            <a:tbl>
              <a:tblPr/>
              <a:tblGrid>
                <a:gridCol w="5688336"/>
                <a:gridCol w="1549208"/>
                <a:gridCol w="7112857"/>
              </a:tblGrid>
              <a:tr h="883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Thành phần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Ký hiệu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Cách xác định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3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Kích thước không gian trạng thái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Đếm số ô không phải tường.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3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Độ sâu của nghiệm tối ưu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12121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Chạy BFS để lấy số bước từ S đến 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3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9"/>
                        </a:lnSpc>
                        <a:defRPr/>
                      </a:pPr>
                      <a:r>
                        <a:rPr lang="en-US" sz="2599">
                          <a:solidFill>
                            <a:srgbClr val="212121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Đ</a:t>
                      </a:r>
                      <a:r>
                        <a:rPr lang="en-US" sz="2599">
                          <a:solidFill>
                            <a:srgbClr val="212121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ộ sâu lớn nhất của cây tìm kiếm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Thường = n -1( đi qua hết các ô 1 lần)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2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9"/>
                        </a:lnSpc>
                        <a:defRPr/>
                      </a:pPr>
                      <a:r>
                        <a:rPr lang="en-US" sz="2599">
                          <a:solidFill>
                            <a:srgbClr val="212121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Hệ số phân nhánh tối đa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12121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ô có nhiều hàng xóm nhất, thường &lt;=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482020" y="2725222"/>
            <a:ext cx="12713592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</a:t>
            </a: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ác</a:t>
            </a: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h xác định cá</a:t>
            </a: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 g</a:t>
            </a: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iá trị này cho một mê cung nhất định.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7781" y="1230199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6205899"/>
          <a:ext cx="12774001" cy="3762375"/>
        </p:xfrm>
        <a:graphic>
          <a:graphicData uri="http://schemas.openxmlformats.org/drawingml/2006/table">
            <a:tbl>
              <a:tblPr/>
              <a:tblGrid>
                <a:gridCol w="2129000"/>
                <a:gridCol w="2129000"/>
                <a:gridCol w="2129000"/>
                <a:gridCol w="2129000"/>
                <a:gridCol w="2129000"/>
                <a:gridCol w="2129000"/>
              </a:tblGrid>
              <a:tr h="1135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Thuật toán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Path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Nodes Expanded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Frontier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Ghi chú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Tìm đường ngắn nhất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1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Dễ bị lặp vòng, không tối ưu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274438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29529"/>
            <a:ext cx="13185047" cy="345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28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I.</a:t>
            </a: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Maze Search Problem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rạng thái (State):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vị trí (x, y) trong mê cung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Trạng t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hái 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bắt đầu: S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Trạng thái đích: G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Hành động: di chuyển lên / xuống / trái / phải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Chi phí đường đi: mỗi bước = 1</a:t>
            </a:r>
          </a:p>
          <a:p>
            <a:pPr algn="l">
              <a:lnSpc>
                <a:spcPts val="3953"/>
              </a:lnSpc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II. Kết quả chạy thuật toán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0689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23971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538" y="2969390"/>
            <a:ext cx="7264903" cy="3659695"/>
          </a:xfrm>
          <a:custGeom>
            <a:avLst/>
            <a:gdLst/>
            <a:ahLst/>
            <a:cxnLst/>
            <a:rect r="r" b="b" t="t" l="l"/>
            <a:pathLst>
              <a:path h="3659695" w="7264903">
                <a:moveTo>
                  <a:pt x="0" y="0"/>
                </a:moveTo>
                <a:lnTo>
                  <a:pt x="7264903" y="0"/>
                </a:lnTo>
                <a:lnTo>
                  <a:pt x="7264903" y="3659695"/>
                </a:lnTo>
                <a:lnTo>
                  <a:pt x="0" y="3659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30493" y="2969390"/>
            <a:ext cx="7264903" cy="3659695"/>
          </a:xfrm>
          <a:custGeom>
            <a:avLst/>
            <a:gdLst/>
            <a:ahLst/>
            <a:cxnLst/>
            <a:rect r="r" b="b" t="t" l="l"/>
            <a:pathLst>
              <a:path h="3659695" w="7264903">
                <a:moveTo>
                  <a:pt x="0" y="0"/>
                </a:moveTo>
                <a:lnTo>
                  <a:pt x="7264903" y="0"/>
                </a:lnTo>
                <a:lnTo>
                  <a:pt x="7264903" y="3659695"/>
                </a:lnTo>
                <a:lnTo>
                  <a:pt x="0" y="3659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74438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0" y="6815430"/>
            <a:ext cx="13185047" cy="246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</a:pPr>
            <a:r>
              <a:rPr lang="en-US" sz="2824" b="tru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III.</a:t>
            </a: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Nhận xét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BFS: Hoà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 chỉnh (complete)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và tối ưu, nhưng tốn bộ nhớ.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DFS: Tiết k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iệm </a:t>
            </a: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bộ nhớ, không tối ưu và có thể lặp vô hạn nếu không kiểm tra chu trình.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Cycle check trong DFS: kiểm tra ancestor để tránh lặp lại trạng thái cũ.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91250"/>
            <a:ext cx="6212829" cy="979099"/>
          </a:xfrm>
          <a:custGeom>
            <a:avLst/>
            <a:gdLst/>
            <a:ahLst/>
            <a:cxnLst/>
            <a:rect r="r" b="b" t="t" l="l"/>
            <a:pathLst>
              <a:path h="979099" w="6212829">
                <a:moveTo>
                  <a:pt x="0" y="0"/>
                </a:moveTo>
                <a:lnTo>
                  <a:pt x="6212829" y="0"/>
                </a:lnTo>
                <a:lnTo>
                  <a:pt x="6212829" y="979099"/>
                </a:lnTo>
                <a:lnTo>
                  <a:pt x="0" y="97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0783" y="876300"/>
            <a:ext cx="7838517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3241" y="2235311"/>
            <a:ext cx="4917389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I. Heuristic Function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Sử dụng Manhattan Distance: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3241" y="3413199"/>
            <a:ext cx="4076592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</a:t>
            </a:r>
            <a:r>
              <a:rPr lang="en-US" b="true" sz="29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I. Kết quả thực nghiệm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243241" y="4130113"/>
          <a:ext cx="12774001" cy="3762375"/>
        </p:xfrm>
        <a:graphic>
          <a:graphicData uri="http://schemas.openxmlformats.org/drawingml/2006/table">
            <a:tbl>
              <a:tblPr/>
              <a:tblGrid>
                <a:gridCol w="2129000"/>
                <a:gridCol w="2129000"/>
                <a:gridCol w="2129000"/>
                <a:gridCol w="2129000"/>
                <a:gridCol w="2129000"/>
                <a:gridCol w="2129000"/>
              </a:tblGrid>
              <a:tr h="1135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Thuật toán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Path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Nodes Expanded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Frontier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Ghi chú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4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Nhanh, nhưng dễ lạc hướng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1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Đường đi ngắn nhất, ổn định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-768012" y="-27349"/>
            <a:ext cx="3176441" cy="10287000"/>
            <a:chOff x="0" y="0"/>
            <a:chExt cx="492114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2114" cy="1593725"/>
            </a:xfrm>
            <a:custGeom>
              <a:avLst/>
              <a:gdLst/>
              <a:ahLst/>
              <a:cxnLst/>
              <a:rect r="r" b="b" t="t" l="l"/>
              <a:pathLst>
                <a:path h="1593725" w="492114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5"/>
              <a:stretch>
                <a:fillRect l="-508174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8012" y="-27349"/>
            <a:ext cx="3176441" cy="10287000"/>
            <a:chOff x="0" y="0"/>
            <a:chExt cx="49211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114" cy="1593725"/>
            </a:xfrm>
            <a:custGeom>
              <a:avLst/>
              <a:gdLst/>
              <a:ahLst/>
              <a:cxnLst/>
              <a:rect r="r" b="b" t="t" l="l"/>
              <a:pathLst>
                <a:path h="1593725" w="492114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174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5135" y="1820672"/>
            <a:ext cx="7788276" cy="3923344"/>
          </a:xfrm>
          <a:custGeom>
            <a:avLst/>
            <a:gdLst/>
            <a:ahLst/>
            <a:cxnLst/>
            <a:rect r="r" b="b" t="t" l="l"/>
            <a:pathLst>
              <a:path h="3923344" w="7788276">
                <a:moveTo>
                  <a:pt x="0" y="0"/>
                </a:moveTo>
                <a:lnTo>
                  <a:pt x="7788277" y="0"/>
                </a:lnTo>
                <a:lnTo>
                  <a:pt x="7788277" y="3923344"/>
                </a:lnTo>
                <a:lnTo>
                  <a:pt x="0" y="3923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5135" y="5955839"/>
            <a:ext cx="7681720" cy="3869667"/>
          </a:xfrm>
          <a:custGeom>
            <a:avLst/>
            <a:gdLst/>
            <a:ahLst/>
            <a:cxnLst/>
            <a:rect r="r" b="b" t="t" l="l"/>
            <a:pathLst>
              <a:path h="3869667" w="7681720">
                <a:moveTo>
                  <a:pt x="0" y="0"/>
                </a:moveTo>
                <a:lnTo>
                  <a:pt x="7681720" y="0"/>
                </a:lnTo>
                <a:lnTo>
                  <a:pt x="7681720" y="3869667"/>
                </a:lnTo>
                <a:lnTo>
                  <a:pt x="0" y="386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20783" y="876300"/>
            <a:ext cx="7838517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4566" y="1943476"/>
            <a:ext cx="7584313" cy="837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b="true" sz="2359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II</a:t>
            </a:r>
            <a:r>
              <a:rPr lang="en-US" b="true" sz="2359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I. Phân tích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b="true" sz="2359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A* Search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Hoàn chỉnh (Complete): Có — vì heuristic Manhattan là admissible (không đánh giá vượt quá chi phí thực).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Tối ưu (Optimal): Có — luôn tìm được đường đi ngắn nhất.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Độ phức tạp thời gian: O(b^d)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Độ phức tạp bộ nhớ: O(b^d)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Nhận xét: Thuật toán tối ưu nhưng tiêu tốn bộ nhớ khi không gian tìm kiếm lớn.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b="true" sz="2359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Greedy Best-First Search (GBFS)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Hoàn chỉnh (Complete): Không đảm bảo — có thể lạc hướng.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Tối ưu (Optimal): Không — bỏ qua chi phí đã đi.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Độ phức tạp thời gian: O(b^m)</a:t>
            </a:r>
          </a:p>
          <a:p>
            <a:pPr algn="l" marL="509474" indent="-25473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Độ phức tạp bộ nhớ: O(b^m)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b="true" sz="2359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Nhận xét</a:t>
            </a:r>
            <a:r>
              <a:rPr lang="en-US" sz="2359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: Nhanh hơn A*, nhưng không đáng tin cậy trong mê cung phức tạp.</a:t>
            </a:r>
          </a:p>
          <a:p>
            <a:pPr algn="l">
              <a:lnSpc>
                <a:spcPts val="33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4950" y="-4950"/>
              <a:ext cx="822699" cy="822699"/>
            </a:xfrm>
            <a:custGeom>
              <a:avLst/>
              <a:gdLst/>
              <a:ahLst/>
              <a:cxnLst/>
              <a:rect r="r" b="b" t="t" l="l"/>
              <a:pathLst>
                <a:path h="822699" w="822699">
                  <a:moveTo>
                    <a:pt x="402202" y="5053"/>
                  </a:moveTo>
                  <a:cubicBezTo>
                    <a:pt x="177810" y="10105"/>
                    <a:pt x="0" y="196107"/>
                    <a:pt x="5053" y="420498"/>
                  </a:cubicBezTo>
                  <a:cubicBezTo>
                    <a:pt x="10105" y="644890"/>
                    <a:pt x="196107" y="822700"/>
                    <a:pt x="420498" y="817647"/>
                  </a:cubicBezTo>
                  <a:cubicBezTo>
                    <a:pt x="644890" y="812595"/>
                    <a:pt x="822700" y="626593"/>
                    <a:pt x="817647" y="402202"/>
                  </a:cubicBezTo>
                  <a:cubicBezTo>
                    <a:pt x="812595" y="177810"/>
                    <a:pt x="626593" y="0"/>
                    <a:pt x="402202" y="5053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8327" y="3407708"/>
            <a:ext cx="9700973" cy="204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lab02_01_agents: (robot_vacuum.ipynb)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536750" y="5362575"/>
          <a:ext cx="11245778" cy="3895725"/>
        </p:xfrm>
        <a:graphic>
          <a:graphicData uri="http://schemas.openxmlformats.org/drawingml/2006/table">
            <a:tbl>
              <a:tblPr/>
              <a:tblGrid>
                <a:gridCol w="1714789"/>
                <a:gridCol w="1630945"/>
                <a:gridCol w="1578162"/>
                <a:gridCol w="2651739"/>
                <a:gridCol w="1727279"/>
                <a:gridCol w="1942863"/>
              </a:tblGrid>
              <a:tr h="779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Path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#Nodes Expanded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Frontier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Small Maze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9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316234" y="537656"/>
            <a:ext cx="6843405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958" y="2487545"/>
            <a:ext cx="3529570" cy="3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Arctic Area Protection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6234" y="1596198"/>
            <a:ext cx="14407143" cy="333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b="true" sz="238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</a:t>
            </a:r>
          </a:p>
          <a:p>
            <a:pPr algn="l" marL="515979" indent="-257989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 sánh hiệu suất giữa các thuật toán tìm kiếm (BFS, DFS, GBFS, A*).</a:t>
            </a:r>
          </a:p>
          <a:p>
            <a:pPr algn="l" marL="515979" indent="-257989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Đ</a:t>
            </a: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ánh giá dựa trên các tiêu chí:</a:t>
            </a:r>
          </a:p>
          <a:p>
            <a:pPr algn="l" marL="1031958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Path Cost</a:t>
            </a:r>
          </a:p>
          <a:p>
            <a:pPr algn="l" marL="1031958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Số node mở rộng</a:t>
            </a:r>
          </a:p>
          <a:p>
            <a:pPr algn="l" marL="1031958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Độ sâu cực đại</a:t>
            </a:r>
          </a:p>
          <a:p>
            <a:pPr algn="l" marL="1031958" indent="-343986" lvl="2">
              <a:lnSpc>
                <a:spcPts val="3345"/>
              </a:lnSpc>
              <a:spcBef>
                <a:spcPct val="0"/>
              </a:spcBef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Kích thước fro</a:t>
            </a: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ntier cực đại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b="true" sz="238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Kết quả Thí nghiệm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378018" y="1847657"/>
          <a:ext cx="11563242" cy="4248150"/>
        </p:xfrm>
        <a:graphic>
          <a:graphicData uri="http://schemas.openxmlformats.org/drawingml/2006/table">
            <a:tbl>
              <a:tblPr/>
              <a:tblGrid>
                <a:gridCol w="2033143"/>
                <a:gridCol w="1630793"/>
                <a:gridCol w="1086536"/>
                <a:gridCol w="3142970"/>
                <a:gridCol w="1727118"/>
                <a:gridCol w="1942682"/>
              </a:tblGrid>
              <a:tr h="1134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Path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#Nodes Expanded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Max Frontier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Medium Maze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316234" y="537656"/>
            <a:ext cx="6843405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958" y="2487545"/>
            <a:ext cx="3529570" cy="3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Arctic Area Protection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5583" y="6414023"/>
            <a:ext cx="11475677" cy="238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b="true" sz="29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Nhận xét &amp; So sánh</a:t>
            </a:r>
          </a:p>
          <a:p>
            <a:pPr algn="l" marL="626111" indent="-313055" lvl="1">
              <a:lnSpc>
                <a:spcPts val="3683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BFS</a:t>
            </a:r>
            <a:r>
              <a:rPr lang="en-US" sz="29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: Tìm được đường ngắn nhất nhưng mở rộng nhiều node.</a:t>
            </a:r>
          </a:p>
          <a:p>
            <a:pPr algn="l" marL="626111" indent="-313055" lvl="1">
              <a:lnSpc>
                <a:spcPts val="3683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DFS</a:t>
            </a:r>
            <a:r>
              <a:rPr lang="en-US" sz="29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: Tốn ít bộ nhớ nhưng đường đi dài, dễ lặp.</a:t>
            </a:r>
          </a:p>
          <a:p>
            <a:pPr algn="l" marL="626111" indent="-313055" lvl="1">
              <a:lnSpc>
                <a:spcPts val="3683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GBFS</a:t>
            </a:r>
            <a:r>
              <a:rPr lang="en-US" sz="29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: Nhanh hơn BFS nhưng không tối ưu.</a:t>
            </a:r>
          </a:p>
          <a:p>
            <a:pPr algn="l" marL="626111" indent="-313055" lvl="1">
              <a:lnSpc>
                <a:spcPts val="3683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A*</a:t>
            </a:r>
            <a:r>
              <a:rPr lang="en-US" sz="29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: Hiệu quả nhất — tìm được đường tối ưu và mở rộng ít hơn BFS.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91226" y="7772175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9232" y="5748190"/>
            <a:ext cx="8730068" cy="3510110"/>
            <a:chOff x="0" y="0"/>
            <a:chExt cx="1352516" cy="543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l="-3932" t="-47325" r="-12690" b="-4701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59238"/>
            <a:ext cx="15750442" cy="319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5"/>
              </a:lnSpc>
            </a:pPr>
            <a:r>
              <a:rPr lang="en-US" sz="26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just">
              <a:lnSpc>
                <a:spcPts val="3645"/>
              </a:lnSpc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 Xây dựng môi trường mô phỏng cho robot hút bụi đơn giản theo mô hình PEAS.</a:t>
            </a:r>
          </a:p>
          <a:p>
            <a:pPr algn="just">
              <a:lnSpc>
                <a:spcPts val="3645"/>
              </a:lnSpc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Các thành phần PEAS: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Performance: số bước, số ô đã làm sạch, số ô còn bẩn.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Environment: ma trận n × n, mỗi ô có xác suất p_dirty bị bẩn.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Actuators: các hành động "north", "south", "east", "west", "suck".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Sensors: robot biết ô hiện tại bẩn hay không và có tường xung quanh không.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672637"/>
            <a:ext cx="7075535" cy="319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5"/>
              </a:lnSpc>
            </a:pPr>
            <a:r>
              <a:rPr lang="en-US" sz="2604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Mô phỏng: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Robot bắt đầu ở vị trí ngẫu nhiên.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Lặp lại đến khi sạch toàn bộ hoặc hết max_steps.</a:t>
            </a:r>
          </a:p>
          <a:p>
            <a:pPr algn="just" marL="562220" indent="-281110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Dữ liệu thử nghiệm: n = 5, max_steps = 100, p_dirty = 0.2.</a:t>
            </a:r>
          </a:p>
          <a:p>
            <a:pPr algn="just">
              <a:lnSpc>
                <a:spcPts val="36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10637" y="1566461"/>
            <a:ext cx="7466726" cy="1058348"/>
            <a:chOff x="0" y="0"/>
            <a:chExt cx="1966545" cy="2787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6545" cy="278742"/>
            </a:xfrm>
            <a:custGeom>
              <a:avLst/>
              <a:gdLst/>
              <a:ahLst/>
              <a:cxnLst/>
              <a:rect r="r" b="b" t="t" l="l"/>
              <a:pathLst>
                <a:path h="278742" w="1966545">
                  <a:moveTo>
                    <a:pt x="52880" y="0"/>
                  </a:moveTo>
                  <a:lnTo>
                    <a:pt x="1913666" y="0"/>
                  </a:lnTo>
                  <a:cubicBezTo>
                    <a:pt x="1942870" y="0"/>
                    <a:pt x="1966545" y="23675"/>
                    <a:pt x="1966545" y="52880"/>
                  </a:cubicBezTo>
                  <a:lnTo>
                    <a:pt x="1966545" y="225862"/>
                  </a:lnTo>
                  <a:cubicBezTo>
                    <a:pt x="1966545" y="239887"/>
                    <a:pt x="1960974" y="253337"/>
                    <a:pt x="1951057" y="263254"/>
                  </a:cubicBezTo>
                  <a:cubicBezTo>
                    <a:pt x="1941140" y="273171"/>
                    <a:pt x="1927690" y="278742"/>
                    <a:pt x="1913666" y="278742"/>
                  </a:cubicBezTo>
                  <a:lnTo>
                    <a:pt x="52880" y="278742"/>
                  </a:lnTo>
                  <a:cubicBezTo>
                    <a:pt x="38855" y="278742"/>
                    <a:pt x="25405" y="273171"/>
                    <a:pt x="15488" y="263254"/>
                  </a:cubicBezTo>
                  <a:cubicBezTo>
                    <a:pt x="5571" y="253337"/>
                    <a:pt x="0" y="239887"/>
                    <a:pt x="0" y="225862"/>
                  </a:cubicBezTo>
                  <a:lnTo>
                    <a:pt x="0" y="52880"/>
                  </a:lnTo>
                  <a:cubicBezTo>
                    <a:pt x="0" y="38855"/>
                    <a:pt x="5571" y="25405"/>
                    <a:pt x="15488" y="15488"/>
                  </a:cubicBezTo>
                  <a:cubicBezTo>
                    <a:pt x="25405" y="5571"/>
                    <a:pt x="38855" y="0"/>
                    <a:pt x="5288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66545" cy="335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Kết quả chạy thử (với Agent ngẫu nhiên):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562163" y="3171515"/>
          <a:ext cx="7134725" cy="4540987"/>
        </p:xfrm>
        <a:graphic>
          <a:graphicData uri="http://schemas.openxmlformats.org/drawingml/2006/table">
            <a:tbl>
              <a:tblPr/>
              <a:tblGrid>
                <a:gridCol w="3567363"/>
                <a:gridCol w="3567363"/>
              </a:tblGrid>
              <a:tr h="90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Kích thước phòng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 ×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tối đa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làm sạch được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1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còn bẩn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5203111" y="588580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Robo</a:t>
              </a: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 ngẫu nhiên không hiệu quả trong việc dọn sạch phòng.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Do chọn hành động ngẫu nhiên, khả năng hút bụi trúng ô bẩn thấp.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Đây là bộ môi trường nền tảng để thử nghiệm các agent thông minh hơn trong các task sau.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44420" y="1680888"/>
            <a:ext cx="771067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03"/>
              </a:lnSpc>
              <a:spcBef>
                <a:spcPct val="0"/>
              </a:spcBef>
            </a:pPr>
            <a:r>
              <a:rPr lang="en-US" b="true" sz="51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134495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44420" y="2725222"/>
            <a:ext cx="12713592" cy="703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Xây dựng agent phản xạ đơn giản (Simple Reflex Agent) có khả năng phản ứng với môi trường thông qua cảm biến.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Cơ chế hoạt động: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ô hiện tại bẩn: thực hiện hành động "suck".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ô sạch: chọn ngẫu nhiên một hướng di chuyển không bị tường chắn (up, down, left, right).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Không lưu trí nhớ quá khứ, chỉ dựa vào percept hiện tại (dirty, bumpers).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Các thành phần: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step_environment(): thực thi hành động.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get_bumper(): xác định tường.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run_environment_for_task2(): vòng lặp mô phỏng robot.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10637" y="1566461"/>
            <a:ext cx="7466726" cy="1058348"/>
            <a:chOff x="0" y="0"/>
            <a:chExt cx="1966545" cy="2787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6545" cy="278742"/>
            </a:xfrm>
            <a:custGeom>
              <a:avLst/>
              <a:gdLst/>
              <a:ahLst/>
              <a:cxnLst/>
              <a:rect r="r" b="b" t="t" l="l"/>
              <a:pathLst>
                <a:path h="278742" w="1966545">
                  <a:moveTo>
                    <a:pt x="52880" y="0"/>
                  </a:moveTo>
                  <a:lnTo>
                    <a:pt x="1913666" y="0"/>
                  </a:lnTo>
                  <a:cubicBezTo>
                    <a:pt x="1942870" y="0"/>
                    <a:pt x="1966545" y="23675"/>
                    <a:pt x="1966545" y="52880"/>
                  </a:cubicBezTo>
                  <a:lnTo>
                    <a:pt x="1966545" y="225862"/>
                  </a:lnTo>
                  <a:cubicBezTo>
                    <a:pt x="1966545" y="239887"/>
                    <a:pt x="1960974" y="253337"/>
                    <a:pt x="1951057" y="263254"/>
                  </a:cubicBezTo>
                  <a:cubicBezTo>
                    <a:pt x="1941140" y="273171"/>
                    <a:pt x="1927690" y="278742"/>
                    <a:pt x="1913666" y="278742"/>
                  </a:cubicBezTo>
                  <a:lnTo>
                    <a:pt x="52880" y="278742"/>
                  </a:lnTo>
                  <a:cubicBezTo>
                    <a:pt x="38855" y="278742"/>
                    <a:pt x="25405" y="273171"/>
                    <a:pt x="15488" y="263254"/>
                  </a:cubicBezTo>
                  <a:cubicBezTo>
                    <a:pt x="5571" y="253337"/>
                    <a:pt x="0" y="239887"/>
                    <a:pt x="0" y="225862"/>
                  </a:cubicBezTo>
                  <a:lnTo>
                    <a:pt x="0" y="52880"/>
                  </a:lnTo>
                  <a:cubicBezTo>
                    <a:pt x="0" y="38855"/>
                    <a:pt x="5571" y="25405"/>
                    <a:pt x="15488" y="15488"/>
                  </a:cubicBezTo>
                  <a:cubicBezTo>
                    <a:pt x="25405" y="5571"/>
                    <a:pt x="38855" y="0"/>
                    <a:pt x="5288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66545" cy="335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Kết quả thử nghiệm (n = 5, max_steps = 100):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562163" y="3415126"/>
          <a:ext cx="7134725" cy="3640410"/>
        </p:xfrm>
        <a:graphic>
          <a:graphicData uri="http://schemas.openxmlformats.org/drawingml/2006/table">
            <a:tbl>
              <a:tblPr/>
              <a:tblGrid>
                <a:gridCol w="3567363"/>
                <a:gridCol w="3567363"/>
              </a:tblGrid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làm sạch được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còn bẩn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5203111" y="588580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88253" y="7845852"/>
            <a:ext cx="14711494" cy="2188603"/>
            <a:chOff x="0" y="0"/>
            <a:chExt cx="3874632" cy="5764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4632" cy="576422"/>
            </a:xfrm>
            <a:custGeom>
              <a:avLst/>
              <a:gdLst/>
              <a:ahLst/>
              <a:cxnLst/>
              <a:rect r="r" b="b" t="t" l="l"/>
              <a:pathLst>
                <a:path h="576422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549583"/>
                  </a:lnTo>
                  <a:cubicBezTo>
                    <a:pt x="3874632" y="564406"/>
                    <a:pt x="3862616" y="576422"/>
                    <a:pt x="3847793" y="576422"/>
                  </a:cubicBezTo>
                  <a:lnTo>
                    <a:pt x="26839" y="576422"/>
                  </a:lnTo>
                  <a:cubicBezTo>
                    <a:pt x="12016" y="576422"/>
                    <a:pt x="0" y="564406"/>
                    <a:pt x="0" y="549583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874632" cy="63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Robo</a:t>
              </a: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 đã phản ứng thông minh hơn so với agent ngẫu nhiên ở Task 1.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Việc ưu tiên hành động "suck" giúp làm sạch hiệu quả hơn.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Tuy nhiên, agent vẫn chưa tối ưu hóa đường đi (chưa ghi nhớ ô đã đến).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7814" y="-120518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84203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74438"/>
            <a:ext cx="6654579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4039" y="102870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9529"/>
            <a:ext cx="13185047" cy="691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 Phát triển agent có trạng thái nội bộ (state) để ghi nhớ những gì đã làm và đã cảm nhận.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Định nghĩa trạng thái (state):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cur_pos: vị trí hiện tại của robot.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visited: danh sách ô đã đi qua.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plan: kế hoạch di chuyển còn lại.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dirty: ô hiện tại có bẩn không.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bumpers: cảm biến tường.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4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Chiến lược di chuyển: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Robot di chuyển theo đường zig-zag để quét hết toàn bộ không gian.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ô hiện tại bẩn → "suck".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Nếu sạch → di chuyển theo thứ tự trong kế hoạch (plan).</a:t>
            </a:r>
          </a:p>
          <a:p>
            <a:pPr algn="l" marL="609703" indent="-304851" lvl="1">
              <a:lnSpc>
                <a:spcPts val="3953"/>
              </a:lnSpc>
              <a:buFont typeface="Arial"/>
              <a:buChar char="•"/>
            </a:pPr>
            <a:r>
              <a:rPr lang="en-US" sz="2824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Cập nhật visited và plan sau mỗi bước.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59719"/>
            <a:ext cx="18288000" cy="5533881"/>
            <a:chOff x="0" y="0"/>
            <a:chExt cx="4816593" cy="1457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7483"/>
            </a:xfrm>
            <a:custGeom>
              <a:avLst/>
              <a:gdLst/>
              <a:ahLst/>
              <a:cxnLst/>
              <a:rect r="r" b="b" t="t" l="l"/>
              <a:pathLst>
                <a:path h="14574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7483"/>
                  </a:lnTo>
                  <a:lnTo>
                    <a:pt x="0" y="1457483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05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10637" y="1566461"/>
            <a:ext cx="7466726" cy="1058348"/>
            <a:chOff x="0" y="0"/>
            <a:chExt cx="1966545" cy="2787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6545" cy="278742"/>
            </a:xfrm>
            <a:custGeom>
              <a:avLst/>
              <a:gdLst/>
              <a:ahLst/>
              <a:cxnLst/>
              <a:rect r="r" b="b" t="t" l="l"/>
              <a:pathLst>
                <a:path h="278742" w="1966545">
                  <a:moveTo>
                    <a:pt x="52880" y="0"/>
                  </a:moveTo>
                  <a:lnTo>
                    <a:pt x="1913666" y="0"/>
                  </a:lnTo>
                  <a:cubicBezTo>
                    <a:pt x="1942870" y="0"/>
                    <a:pt x="1966545" y="23675"/>
                    <a:pt x="1966545" y="52880"/>
                  </a:cubicBezTo>
                  <a:lnTo>
                    <a:pt x="1966545" y="225862"/>
                  </a:lnTo>
                  <a:cubicBezTo>
                    <a:pt x="1966545" y="239887"/>
                    <a:pt x="1960974" y="253337"/>
                    <a:pt x="1951057" y="263254"/>
                  </a:cubicBezTo>
                  <a:cubicBezTo>
                    <a:pt x="1941140" y="273171"/>
                    <a:pt x="1927690" y="278742"/>
                    <a:pt x="1913666" y="278742"/>
                  </a:cubicBezTo>
                  <a:lnTo>
                    <a:pt x="52880" y="278742"/>
                  </a:lnTo>
                  <a:cubicBezTo>
                    <a:pt x="38855" y="278742"/>
                    <a:pt x="25405" y="273171"/>
                    <a:pt x="15488" y="263254"/>
                  </a:cubicBezTo>
                  <a:cubicBezTo>
                    <a:pt x="5571" y="253337"/>
                    <a:pt x="0" y="239887"/>
                    <a:pt x="0" y="225862"/>
                  </a:cubicBezTo>
                  <a:lnTo>
                    <a:pt x="0" y="52880"/>
                  </a:lnTo>
                  <a:cubicBezTo>
                    <a:pt x="0" y="38855"/>
                    <a:pt x="5571" y="25405"/>
                    <a:pt x="15488" y="15488"/>
                  </a:cubicBezTo>
                  <a:cubicBezTo>
                    <a:pt x="25405" y="5571"/>
                    <a:pt x="38855" y="0"/>
                    <a:pt x="5288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66545" cy="335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Kết quả thử nghiệm (n = 5, max_steps = 100):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93258" y="1566461"/>
            <a:ext cx="2586515" cy="258651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562163" y="3415126"/>
          <a:ext cx="7134725" cy="3640410"/>
        </p:xfrm>
        <a:graphic>
          <a:graphicData uri="http://schemas.openxmlformats.org/drawingml/2006/table">
            <a:tbl>
              <a:tblPr/>
              <a:tblGrid>
                <a:gridCol w="3567363"/>
                <a:gridCol w="3567363"/>
              </a:tblGrid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Thông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Giá trị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làm sạch được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Ô còn bẩn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1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Số bước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5203111" y="588580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Kế</a:t>
            </a:r>
            <a:r>
              <a:rPr lang="en-US" b="true" sz="52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 quả &amp; Đánh giá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88253" y="7470938"/>
            <a:ext cx="14711494" cy="2491110"/>
            <a:chOff x="0" y="0"/>
            <a:chExt cx="3874632" cy="6560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4632" cy="656095"/>
            </a:xfrm>
            <a:custGeom>
              <a:avLst/>
              <a:gdLst/>
              <a:ahLst/>
              <a:cxnLst/>
              <a:rect r="r" b="b" t="t" l="l"/>
              <a:pathLst>
                <a:path h="656095" w="3874632">
                  <a:moveTo>
                    <a:pt x="26839" y="0"/>
                  </a:moveTo>
                  <a:lnTo>
                    <a:pt x="3847793" y="0"/>
                  </a:lnTo>
                  <a:cubicBezTo>
                    <a:pt x="3862616" y="0"/>
                    <a:pt x="3874632" y="12016"/>
                    <a:pt x="3874632" y="26839"/>
                  </a:cubicBezTo>
                  <a:lnTo>
                    <a:pt x="3874632" y="629256"/>
                  </a:lnTo>
                  <a:cubicBezTo>
                    <a:pt x="3874632" y="644079"/>
                    <a:pt x="3862616" y="656095"/>
                    <a:pt x="3847793" y="656095"/>
                  </a:cubicBezTo>
                  <a:lnTo>
                    <a:pt x="26839" y="656095"/>
                  </a:lnTo>
                  <a:cubicBezTo>
                    <a:pt x="12016" y="656095"/>
                    <a:pt x="0" y="644079"/>
                    <a:pt x="0" y="629256"/>
                  </a:cubicBezTo>
                  <a:lnTo>
                    <a:pt x="0" y="26839"/>
                  </a:lnTo>
                  <a:cubicBezTo>
                    <a:pt x="0" y="12016"/>
                    <a:pt x="12016" y="0"/>
                    <a:pt x="26839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874632" cy="71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Nhận xét: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Robo</a:t>
              </a: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 làm sạch toàn bộ phòng hiệu quả hơn hẳn Task 1 và Task 2.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Việc lưu trạng thái và lập kế hoạch di chuyển (zig-zag) giúp không bỏ sót ô nào.</a:t>
              </a:r>
            </a:p>
            <a:p>
              <a:pPr algn="l" marL="561353" indent="-280677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Hiệu suất cao và ổn định → phù hợp làm cơ sở để so sánh hiệu năng các agent khác trong Simulation Study.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9289" y="680531"/>
            <a:ext cx="1496945" cy="14969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5331" y="1010351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135588" y="5521191"/>
          <a:ext cx="10048102" cy="4533900"/>
        </p:xfrm>
        <a:graphic>
          <a:graphicData uri="http://schemas.openxmlformats.org/drawingml/2006/table">
            <a:tbl>
              <a:tblPr/>
              <a:tblGrid>
                <a:gridCol w="2512025"/>
                <a:gridCol w="2512025"/>
                <a:gridCol w="2512025"/>
                <a:gridCol w="2512025"/>
              </a:tblGrid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Kích thước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Randomized Agent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Simple Reflex Agent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Model-based Reflex Agent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5×5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cleaned=3, dirty_left=3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cleaned=6, dirty_left=0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cleaned=6, dirty_left=0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10×10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cleaned=3, dirty_left=18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cleaned=8, dirty_left=13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cleaned=8, dirty_left=13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100×100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cleaned=4, dirty_left=2029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cleaned=13, dirty_left=2020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cleaned=17, dirty_left=2016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316234" y="537656"/>
            <a:ext cx="6843405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Task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958" y="2487545"/>
            <a:ext cx="3529570" cy="37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Arctic Area Protection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6234" y="1596198"/>
            <a:ext cx="14407143" cy="379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b="true" sz="238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Mục tiêu: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 sánh hiệu suất của 3 loại agent theo mô tả PEAS (Performance, Environment, Actuators, Sensors)</a:t>
            </a:r>
          </a:p>
          <a:p>
            <a:pPr algn="l" marL="515979" indent="-257989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 sánh trong các môi trường có kích thước: 5×5, 10×10, 100×100</a:t>
            </a:r>
          </a:p>
          <a:p>
            <a:pPr algn="l" marL="515979" indent="-257989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Mỗi loại agent chạy 100 lần mô phỏng ngẫu nhiên</a:t>
            </a:r>
          </a:p>
          <a:p>
            <a:pPr algn="l" marL="515979" indent="-257989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Tiêu chí đo:</a:t>
            </a:r>
          </a:p>
          <a:p>
            <a:pPr algn="l" marL="1031957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steps: số bước thực hiện</a:t>
            </a:r>
          </a:p>
          <a:p>
            <a:pPr algn="l" marL="1031957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cleaned: số ô đã làm sạch</a:t>
            </a:r>
          </a:p>
          <a:p>
            <a:pPr algn="l" marL="1031957" indent="-343986" lvl="2">
              <a:lnSpc>
                <a:spcPts val="3345"/>
              </a:lnSpc>
              <a:buFont typeface="Arial"/>
              <a:buChar char="⚬"/>
            </a:pPr>
            <a:r>
              <a:rPr lang="en-US" sz="238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dirty_left: số ô còn bẩn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b="true" sz="238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Bảng kết quả trung bình (ví dụ tổng hợp 100 lần chạy):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DAG06vcdW0M</dc:identifier>
  <dcterms:modified xsi:type="dcterms:W3CDTF">2011-08-01T06:04:30Z</dcterms:modified>
  <cp:revision>1</cp:revision>
  <dc:title>BÁO CÁO BÀI TẬP TUẦN 3</dc:title>
</cp:coreProperties>
</file>